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720" y="-96"/>
      </p:cViewPr>
      <p:guideLst>
        <p:guide orient="horz" pos="2160"/>
        <p:guide pos="3839"/>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6927BF-98DA-435B-BB17-582983E6B3FF}" type="datetimeFigureOut">
              <a:rPr lang="en-US" smtClean="0"/>
              <a:t>5/30/2019</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F320C3-0FB3-4F42-9E92-ECA064405C15}" type="slidenum">
              <a:rPr lang="en-US" smtClean="0"/>
              <a:t>‹#›</a:t>
            </a:fld>
            <a:endParaRPr lang="en-US"/>
          </a:p>
        </p:txBody>
      </p:sp>
    </p:spTree>
    <p:extLst>
      <p:ext uri="{BB962C8B-B14F-4D97-AF65-F5344CB8AC3E}">
        <p14:creationId xmlns:p14="http://schemas.microsoft.com/office/powerpoint/2010/main" val="35981465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F320C3-0FB3-4F42-9E92-ECA064405C15}" type="slidenum">
              <a:rPr lang="en-US" smtClean="0"/>
              <a:t>7</a:t>
            </a:fld>
            <a:endParaRPr lang="en-US"/>
          </a:p>
        </p:txBody>
      </p:sp>
    </p:spTree>
    <p:extLst>
      <p:ext uri="{BB962C8B-B14F-4D97-AF65-F5344CB8AC3E}">
        <p14:creationId xmlns:p14="http://schemas.microsoft.com/office/powerpoint/2010/main" val="34004451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2130426"/>
            <a:ext cx="10360501"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324" y="3886200"/>
            <a:ext cx="8532178"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3E83FCE-EE08-463F-A82D-3F142118393C}" type="datetimeFigureOut">
              <a:rPr lang="en-US" smtClean="0"/>
              <a:t>5/30/2019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E470DA-D6ED-444D-BC0E-D7EC8B46C628}" type="slidenum">
              <a:rPr lang="en-US" smtClean="0"/>
              <a:t>‹#›</a:t>
            </a:fld>
            <a:endParaRPr lang="en-US"/>
          </a:p>
        </p:txBody>
      </p:sp>
    </p:spTree>
    <p:extLst>
      <p:ext uri="{BB962C8B-B14F-4D97-AF65-F5344CB8AC3E}">
        <p14:creationId xmlns:p14="http://schemas.microsoft.com/office/powerpoint/2010/main" val="24261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E83FCE-EE08-463F-A82D-3F142118393C}" type="datetimeFigureOut">
              <a:rPr lang="en-US" smtClean="0"/>
              <a:t>5/30/2019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E470DA-D6ED-444D-BC0E-D7EC8B46C628}" type="slidenum">
              <a:rPr lang="en-US" smtClean="0"/>
              <a:t>‹#›</a:t>
            </a:fld>
            <a:endParaRPr lang="en-US"/>
          </a:p>
        </p:txBody>
      </p:sp>
    </p:spTree>
    <p:extLst>
      <p:ext uri="{BB962C8B-B14F-4D97-AF65-F5344CB8AC3E}">
        <p14:creationId xmlns:p14="http://schemas.microsoft.com/office/powerpoint/2010/main" val="25673279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80415" y="274639"/>
            <a:ext cx="3654531"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12589" y="274639"/>
            <a:ext cx="1076468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E83FCE-EE08-463F-A82D-3F142118393C}" type="datetimeFigureOut">
              <a:rPr lang="en-US" smtClean="0"/>
              <a:t>5/30/2019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E470DA-D6ED-444D-BC0E-D7EC8B46C628}" type="slidenum">
              <a:rPr lang="en-US" smtClean="0"/>
              <a:t>‹#›</a:t>
            </a:fld>
            <a:endParaRPr lang="en-US"/>
          </a:p>
        </p:txBody>
      </p:sp>
    </p:spTree>
    <p:extLst>
      <p:ext uri="{BB962C8B-B14F-4D97-AF65-F5344CB8AC3E}">
        <p14:creationId xmlns:p14="http://schemas.microsoft.com/office/powerpoint/2010/main" val="1230316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E83FCE-EE08-463F-A82D-3F142118393C}" type="datetimeFigureOut">
              <a:rPr lang="en-US" smtClean="0"/>
              <a:t>5/30/2019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E470DA-D6ED-444D-BC0E-D7EC8B46C628}" type="slidenum">
              <a:rPr lang="en-US" smtClean="0"/>
              <a:t>‹#›</a:t>
            </a:fld>
            <a:endParaRPr lang="en-US"/>
          </a:p>
        </p:txBody>
      </p:sp>
    </p:spTree>
    <p:extLst>
      <p:ext uri="{BB962C8B-B14F-4D97-AF65-F5344CB8AC3E}">
        <p14:creationId xmlns:p14="http://schemas.microsoft.com/office/powerpoint/2010/main" val="1727999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4406901"/>
            <a:ext cx="10360501"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2833" y="2906713"/>
            <a:ext cx="1036050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E83FCE-EE08-463F-A82D-3F142118393C}" type="datetimeFigureOut">
              <a:rPr lang="en-US" smtClean="0"/>
              <a:t>5/30/2019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E470DA-D6ED-444D-BC0E-D7EC8B46C628}" type="slidenum">
              <a:rPr lang="en-US" smtClean="0"/>
              <a:t>‹#›</a:t>
            </a:fld>
            <a:endParaRPr lang="en-US"/>
          </a:p>
        </p:txBody>
      </p:sp>
    </p:spTree>
    <p:extLst>
      <p:ext uri="{BB962C8B-B14F-4D97-AF65-F5344CB8AC3E}">
        <p14:creationId xmlns:p14="http://schemas.microsoft.com/office/powerpoint/2010/main" val="3806255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12589" y="1600201"/>
            <a:ext cx="720960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225341" y="1600201"/>
            <a:ext cx="720960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3E83FCE-EE08-463F-A82D-3F142118393C}" type="datetimeFigureOut">
              <a:rPr lang="en-US" smtClean="0"/>
              <a:t>5/30/2019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E470DA-D6ED-444D-BC0E-D7EC8B46C628}" type="slidenum">
              <a:rPr lang="en-US" smtClean="0"/>
              <a:t>‹#›</a:t>
            </a:fld>
            <a:endParaRPr lang="en-US"/>
          </a:p>
        </p:txBody>
      </p:sp>
    </p:spTree>
    <p:extLst>
      <p:ext uri="{BB962C8B-B14F-4D97-AF65-F5344CB8AC3E}">
        <p14:creationId xmlns:p14="http://schemas.microsoft.com/office/powerpoint/2010/main" val="2186185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441" y="274638"/>
            <a:ext cx="10969943"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3E83FCE-EE08-463F-A82D-3F142118393C}" type="datetimeFigureOut">
              <a:rPr lang="en-US" smtClean="0"/>
              <a:t>5/30/2019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E470DA-D6ED-444D-BC0E-D7EC8B46C628}" type="slidenum">
              <a:rPr lang="en-US" smtClean="0"/>
              <a:t>‹#›</a:t>
            </a:fld>
            <a:endParaRPr lang="en-US"/>
          </a:p>
        </p:txBody>
      </p:sp>
    </p:spTree>
    <p:extLst>
      <p:ext uri="{BB962C8B-B14F-4D97-AF65-F5344CB8AC3E}">
        <p14:creationId xmlns:p14="http://schemas.microsoft.com/office/powerpoint/2010/main" val="542278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3E83FCE-EE08-463F-A82D-3F142118393C}" type="datetimeFigureOut">
              <a:rPr lang="en-US" smtClean="0"/>
              <a:t>5/30/2019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E470DA-D6ED-444D-BC0E-D7EC8B46C628}" type="slidenum">
              <a:rPr lang="en-US" smtClean="0"/>
              <a:t>‹#›</a:t>
            </a:fld>
            <a:endParaRPr lang="en-US"/>
          </a:p>
        </p:txBody>
      </p:sp>
    </p:spTree>
    <p:extLst>
      <p:ext uri="{BB962C8B-B14F-4D97-AF65-F5344CB8AC3E}">
        <p14:creationId xmlns:p14="http://schemas.microsoft.com/office/powerpoint/2010/main" val="4219421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E83FCE-EE08-463F-A82D-3F142118393C}" type="datetimeFigureOut">
              <a:rPr lang="en-US" smtClean="0"/>
              <a:t>5/30/2019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E470DA-D6ED-444D-BC0E-D7EC8B46C628}" type="slidenum">
              <a:rPr lang="en-US" smtClean="0"/>
              <a:t>‹#›</a:t>
            </a:fld>
            <a:endParaRPr lang="en-US"/>
          </a:p>
        </p:txBody>
      </p:sp>
    </p:spTree>
    <p:extLst>
      <p:ext uri="{BB962C8B-B14F-4D97-AF65-F5344CB8AC3E}">
        <p14:creationId xmlns:p14="http://schemas.microsoft.com/office/powerpoint/2010/main" val="1175472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2" y="273050"/>
            <a:ext cx="4010039"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5492" y="273051"/>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442" y="1435101"/>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E83FCE-EE08-463F-A82D-3F142118393C}" type="datetimeFigureOut">
              <a:rPr lang="en-US" smtClean="0"/>
              <a:t>5/30/2019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E470DA-D6ED-444D-BC0E-D7EC8B46C628}" type="slidenum">
              <a:rPr lang="en-US" smtClean="0"/>
              <a:t>‹#›</a:t>
            </a:fld>
            <a:endParaRPr lang="en-US"/>
          </a:p>
        </p:txBody>
      </p:sp>
    </p:spTree>
    <p:extLst>
      <p:ext uri="{BB962C8B-B14F-4D97-AF65-F5344CB8AC3E}">
        <p14:creationId xmlns:p14="http://schemas.microsoft.com/office/powerpoint/2010/main" val="445425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0"/>
            <a:ext cx="7313295"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E83FCE-EE08-463F-A82D-3F142118393C}" type="datetimeFigureOut">
              <a:rPr lang="en-US" smtClean="0"/>
              <a:t>5/30/2019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E470DA-D6ED-444D-BC0E-D7EC8B46C628}" type="slidenum">
              <a:rPr lang="en-US" smtClean="0"/>
              <a:t>‹#›</a:t>
            </a:fld>
            <a:endParaRPr lang="en-US"/>
          </a:p>
        </p:txBody>
      </p:sp>
    </p:spTree>
    <p:extLst>
      <p:ext uri="{BB962C8B-B14F-4D97-AF65-F5344CB8AC3E}">
        <p14:creationId xmlns:p14="http://schemas.microsoft.com/office/powerpoint/2010/main" val="410415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274638"/>
            <a:ext cx="10969943"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441" y="1600201"/>
            <a:ext cx="10969943"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441" y="6356351"/>
            <a:ext cx="2844059"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E83FCE-EE08-463F-A82D-3F142118393C}" type="datetimeFigureOut">
              <a:rPr lang="en-US" smtClean="0"/>
              <a:t>5/30/2019</a:t>
            </a:fld>
            <a:endParaRPr lang="en-US"/>
          </a:p>
        </p:txBody>
      </p:sp>
      <p:sp>
        <p:nvSpPr>
          <p:cNvPr id="5" name="Footer Placeholder 4"/>
          <p:cNvSpPr>
            <a:spLocks noGrp="1"/>
          </p:cNvSpPr>
          <p:nvPr>
            <p:ph type="ftr" sz="quarter" idx="3"/>
          </p:nvPr>
        </p:nvSpPr>
        <p:spPr>
          <a:xfrm>
            <a:off x="4164515" y="6356351"/>
            <a:ext cx="385979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5325" y="6356351"/>
            <a:ext cx="284405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E470DA-D6ED-444D-BC0E-D7EC8B46C628}" type="slidenum">
              <a:rPr lang="en-US" smtClean="0"/>
              <a:t>‹#›</a:t>
            </a:fld>
            <a:endParaRPr lang="en-US"/>
          </a:p>
        </p:txBody>
      </p:sp>
    </p:spTree>
    <p:extLst>
      <p:ext uri="{BB962C8B-B14F-4D97-AF65-F5344CB8AC3E}">
        <p14:creationId xmlns:p14="http://schemas.microsoft.com/office/powerpoint/2010/main" val="17606310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hyperlink" Target="https://chetanyacareers.com/" TargetMode="External"/><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hyperlink" Target="mailto:info@chetanyacareers.com" TargetMode="Externa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2.pn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75000"/>
              </a:schemeClr>
            </a:gs>
            <a:gs pos="50000">
              <a:schemeClr val="accent1">
                <a:tint val="44500"/>
                <a:satMod val="160000"/>
              </a:schemeClr>
            </a:gs>
            <a:gs pos="100000">
              <a:schemeClr val="accent3">
                <a:lumMod val="60000"/>
                <a:lumOff val="4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132793" y="762000"/>
            <a:ext cx="9219419" cy="2250459"/>
          </a:xfrm>
        </p:spPr>
        <p:txBody>
          <a:bodyPr>
            <a:noAutofit/>
          </a:bodyPr>
          <a:lstStyle/>
          <a:p>
            <a:r>
              <a:rPr lang="en-US" sz="7200" b="1" dirty="0">
                <a:latin typeface="Agency FB" panose="020B0503020202020204" pitchFamily="34" charset="0"/>
              </a:rPr>
              <a:t>Student Visa Consultants Haryana</a:t>
            </a:r>
            <a:endParaRPr lang="en-US" sz="7200" b="1" dirty="0">
              <a:latin typeface="Agency FB" panose="020B0503020202020204" pitchFamily="34" charset="0"/>
            </a:endParaRPr>
          </a:p>
        </p:txBody>
      </p:sp>
      <p:pic>
        <p:nvPicPr>
          <p:cNvPr id="1026" name="Picture 2" descr="C:\Users\hp\Desktop\study-abroad-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08812" y="2942770"/>
            <a:ext cx="4351020" cy="4143829"/>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hp\Desktop\Chetanyacareers PNG 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9030" y="835499"/>
            <a:ext cx="1716087" cy="16573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C:\Users\seo\Desktop\tel.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2208211" y="3810000"/>
            <a:ext cx="1664755" cy="1558040"/>
          </a:xfrm>
          <a:prstGeom prst="rect">
            <a:avLst/>
          </a:prstGeom>
          <a:noFill/>
          <a:extLst>
            <a:ext uri="{909E8E84-426E-40DD-AFC4-6F175D3DCCD1}">
              <a14:hiddenFill xmlns:a14="http://schemas.microsoft.com/office/drawing/2010/main">
                <a:solidFill>
                  <a:srgbClr val="FFFFFF"/>
                </a:solidFill>
              </a14:hiddenFill>
            </a:ext>
          </a:extLst>
        </p:spPr>
      </p:pic>
      <p:sp>
        <p:nvSpPr>
          <p:cNvPr id="9" name="Title 3"/>
          <p:cNvSpPr txBox="1">
            <a:spLocks/>
          </p:cNvSpPr>
          <p:nvPr/>
        </p:nvSpPr>
        <p:spPr>
          <a:xfrm>
            <a:off x="303212" y="4953000"/>
            <a:ext cx="57912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5400" b="1" dirty="0" smtClean="0">
                <a:solidFill>
                  <a:srgbClr val="FF0000"/>
                </a:solidFill>
              </a:rPr>
              <a:t>1800 1200 780</a:t>
            </a:r>
            <a:endParaRPr lang="en-US" sz="5400" b="1" dirty="0">
              <a:solidFill>
                <a:srgbClr val="FF0000"/>
              </a:solidFill>
            </a:endParaRPr>
          </a:p>
        </p:txBody>
      </p:sp>
    </p:spTree>
    <p:extLst>
      <p:ext uri="{BB962C8B-B14F-4D97-AF65-F5344CB8AC3E}">
        <p14:creationId xmlns:p14="http://schemas.microsoft.com/office/powerpoint/2010/main" val="3746338707"/>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9"/>
                                        </p:tgtEl>
                                        <p:attrNameLst>
                                          <p:attrName>r</p:attrName>
                                        </p:attrNameLst>
                                      </p:cBhvr>
                                    </p:animRot>
                                    <p:animRot by="-240000">
                                      <p:cBhvr>
                                        <p:cTn id="7" dur="200" fill="hold">
                                          <p:stCondLst>
                                            <p:cond delay="200"/>
                                          </p:stCondLst>
                                        </p:cTn>
                                        <p:tgtEl>
                                          <p:spTgt spid="9"/>
                                        </p:tgtEl>
                                        <p:attrNameLst>
                                          <p:attrName>r</p:attrName>
                                        </p:attrNameLst>
                                      </p:cBhvr>
                                    </p:animRot>
                                    <p:animRot by="240000">
                                      <p:cBhvr>
                                        <p:cTn id="8" dur="200" fill="hold">
                                          <p:stCondLst>
                                            <p:cond delay="400"/>
                                          </p:stCondLst>
                                        </p:cTn>
                                        <p:tgtEl>
                                          <p:spTgt spid="9"/>
                                        </p:tgtEl>
                                        <p:attrNameLst>
                                          <p:attrName>r</p:attrName>
                                        </p:attrNameLst>
                                      </p:cBhvr>
                                    </p:animRot>
                                    <p:animRot by="-240000">
                                      <p:cBhvr>
                                        <p:cTn id="9" dur="200" fill="hold">
                                          <p:stCondLst>
                                            <p:cond delay="600"/>
                                          </p:stCondLst>
                                        </p:cTn>
                                        <p:tgtEl>
                                          <p:spTgt spid="9"/>
                                        </p:tgtEl>
                                        <p:attrNameLst>
                                          <p:attrName>r</p:attrName>
                                        </p:attrNameLst>
                                      </p:cBhvr>
                                    </p:animRot>
                                    <p:animRot by="120000">
                                      <p:cBhvr>
                                        <p:cTn id="10" dur="200" fill="hold">
                                          <p:stCondLst>
                                            <p:cond delay="80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FC000"/>
            </a:gs>
            <a:gs pos="50000">
              <a:schemeClr val="accent1">
                <a:tint val="44500"/>
                <a:satMod val="160000"/>
              </a:schemeClr>
            </a:gs>
            <a:gs pos="100000">
              <a:schemeClr val="accent4">
                <a:lumMod val="60000"/>
                <a:lumOff val="40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2725770" y="304800"/>
            <a:ext cx="7346883" cy="800219"/>
          </a:xfrm>
          <a:prstGeom prst="rect">
            <a:avLst/>
          </a:prstGeom>
          <a:noFill/>
        </p:spPr>
        <p:txBody>
          <a:bodyPr wrap="none" rtlCol="0">
            <a:spAutoFit/>
          </a:bodyPr>
          <a:lstStyle/>
          <a:p>
            <a:r>
              <a:rPr lang="en-US" sz="4600" b="1" dirty="0">
                <a:latin typeface="Agency FB" panose="020B0503020202020204" pitchFamily="34" charset="0"/>
              </a:rPr>
              <a:t>About Chetanya Career Consultants</a:t>
            </a:r>
          </a:p>
        </p:txBody>
      </p:sp>
      <p:sp>
        <p:nvSpPr>
          <p:cNvPr id="3" name="Rectangle 2"/>
          <p:cNvSpPr/>
          <p:nvPr/>
        </p:nvSpPr>
        <p:spPr>
          <a:xfrm>
            <a:off x="227012" y="1524000"/>
            <a:ext cx="6477000" cy="4493538"/>
          </a:xfrm>
          <a:prstGeom prst="rect">
            <a:avLst/>
          </a:prstGeom>
        </p:spPr>
        <p:txBody>
          <a:bodyPr wrap="square">
            <a:spAutoFit/>
          </a:bodyPr>
          <a:lstStyle/>
          <a:p>
            <a:r>
              <a:rPr lang="en-US" sz="2200" dirty="0">
                <a:latin typeface="Agency FB" panose="020B0503020202020204" pitchFamily="34" charset="0"/>
              </a:rPr>
              <a:t>Chetanya Career Consultants has evolved as a reliable organization in IELTS education, PTE and visa consultation services for the past 17 successful years by providing tailor made solutions towards choosing the right career path and guiding aspirants accordingly. We have come up as one of the most trusted brand names in providing exceptional consultancy services and in clearing doubts and clarifications as and when they appear in an aspirant’s mind. From a small center at </a:t>
            </a:r>
            <a:r>
              <a:rPr lang="en-US" sz="2200" dirty="0" err="1">
                <a:latin typeface="Agency FB" panose="020B0503020202020204" pitchFamily="34" charset="0"/>
              </a:rPr>
              <a:t>Ladwa</a:t>
            </a:r>
            <a:r>
              <a:rPr lang="en-US" sz="2200" dirty="0">
                <a:latin typeface="Agency FB" panose="020B0503020202020204" pitchFamily="34" charset="0"/>
              </a:rPr>
              <a:t> in Haryana to becoming a group, we are proud of our proven track record, which is the result of our values that are deeply engrossed in our heart and </a:t>
            </a:r>
            <a:r>
              <a:rPr lang="en-US" sz="2200" dirty="0" err="1">
                <a:latin typeface="Agency FB" panose="020B0503020202020204" pitchFamily="34" charset="0"/>
              </a:rPr>
              <a:t>soul.We</a:t>
            </a:r>
            <a:r>
              <a:rPr lang="en-US" sz="2200" dirty="0">
                <a:latin typeface="Agency FB" panose="020B0503020202020204" pitchFamily="34" charset="0"/>
              </a:rPr>
              <a:t> are the pioneers in understanding and delivering such strategies that have helped our students not only in crossing all the hurdles towards getting success but also to make such career choices that have brought stability and peace of mind to our clientele.</a:t>
            </a:r>
          </a:p>
        </p:txBody>
      </p:sp>
      <p:pic>
        <p:nvPicPr>
          <p:cNvPr id="1026" name="Picture 2" descr="C:\Users\hp\Desktop\Opening-Collag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0535" y="1828800"/>
            <a:ext cx="5721679" cy="35814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7831926"/>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FFF00"/>
            </a:gs>
            <a:gs pos="50000">
              <a:schemeClr val="accent1">
                <a:tint val="44500"/>
                <a:satMod val="160000"/>
              </a:schemeClr>
            </a:gs>
            <a:gs pos="100000">
              <a:schemeClr val="accent1">
                <a:lumMod val="40000"/>
                <a:lumOff val="60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4951412" y="381000"/>
            <a:ext cx="2945037" cy="800219"/>
          </a:xfrm>
          <a:prstGeom prst="rect">
            <a:avLst/>
          </a:prstGeom>
          <a:noFill/>
        </p:spPr>
        <p:txBody>
          <a:bodyPr wrap="none" rtlCol="0">
            <a:spAutoFit/>
          </a:bodyPr>
          <a:lstStyle/>
          <a:p>
            <a:r>
              <a:rPr lang="en-US" sz="4600" b="1" dirty="0" smtClean="0">
                <a:latin typeface="Agency FB" panose="020B0503020202020204" pitchFamily="34" charset="0"/>
              </a:rPr>
              <a:t>Our Services </a:t>
            </a:r>
            <a:endParaRPr lang="en-US" sz="4600" b="1" dirty="0">
              <a:latin typeface="Agency FB" panose="020B0503020202020204" pitchFamily="34" charset="0"/>
            </a:endParaRPr>
          </a:p>
        </p:txBody>
      </p:sp>
      <p:sp>
        <p:nvSpPr>
          <p:cNvPr id="3" name="Rectangle 2"/>
          <p:cNvSpPr/>
          <p:nvPr/>
        </p:nvSpPr>
        <p:spPr>
          <a:xfrm>
            <a:off x="912812" y="1792069"/>
            <a:ext cx="3437159" cy="646331"/>
          </a:xfrm>
          <a:prstGeom prst="rect">
            <a:avLst/>
          </a:prstGeom>
        </p:spPr>
        <p:txBody>
          <a:bodyPr wrap="none">
            <a:spAutoFit/>
          </a:bodyPr>
          <a:lstStyle/>
          <a:p>
            <a:pPr marL="571500" indent="-571500">
              <a:buFont typeface="Wingdings" panose="05000000000000000000" pitchFamily="2" charset="2"/>
              <a:buChar char="ü"/>
            </a:pPr>
            <a:r>
              <a:rPr lang="en-US" sz="3600" dirty="0">
                <a:latin typeface="Agency FB" panose="020B0503020202020204" pitchFamily="34" charset="0"/>
              </a:rPr>
              <a:t>Career Counseling</a:t>
            </a:r>
          </a:p>
        </p:txBody>
      </p:sp>
      <p:sp>
        <p:nvSpPr>
          <p:cNvPr id="4" name="Rectangle 3"/>
          <p:cNvSpPr/>
          <p:nvPr/>
        </p:nvSpPr>
        <p:spPr>
          <a:xfrm>
            <a:off x="934228" y="2762071"/>
            <a:ext cx="3336170" cy="646331"/>
          </a:xfrm>
          <a:prstGeom prst="rect">
            <a:avLst/>
          </a:prstGeom>
        </p:spPr>
        <p:txBody>
          <a:bodyPr wrap="none">
            <a:spAutoFit/>
          </a:bodyPr>
          <a:lstStyle/>
          <a:p>
            <a:pPr marL="571500" indent="-571500">
              <a:buFont typeface="Wingdings" panose="05000000000000000000" pitchFamily="2" charset="2"/>
              <a:buChar char="ü"/>
            </a:pPr>
            <a:r>
              <a:rPr lang="en-US" sz="3600" dirty="0">
                <a:latin typeface="Agency FB" panose="020B0503020202020204" pitchFamily="34" charset="0"/>
              </a:rPr>
              <a:t>Country Selection</a:t>
            </a:r>
          </a:p>
        </p:txBody>
      </p:sp>
      <p:sp>
        <p:nvSpPr>
          <p:cNvPr id="5" name="Rectangle 4"/>
          <p:cNvSpPr/>
          <p:nvPr/>
        </p:nvSpPr>
        <p:spPr>
          <a:xfrm>
            <a:off x="912812" y="3697069"/>
            <a:ext cx="3220753" cy="646331"/>
          </a:xfrm>
          <a:prstGeom prst="rect">
            <a:avLst/>
          </a:prstGeom>
        </p:spPr>
        <p:txBody>
          <a:bodyPr wrap="none">
            <a:spAutoFit/>
          </a:bodyPr>
          <a:lstStyle/>
          <a:p>
            <a:pPr marL="571500" indent="-571500">
              <a:buFont typeface="Wingdings" panose="05000000000000000000" pitchFamily="2" charset="2"/>
              <a:buChar char="ü"/>
            </a:pPr>
            <a:r>
              <a:rPr lang="en-US" sz="3600" dirty="0">
                <a:latin typeface="Agency FB" panose="020B0503020202020204" pitchFamily="34" charset="0"/>
              </a:rPr>
              <a:t>Course Selection</a:t>
            </a:r>
          </a:p>
        </p:txBody>
      </p:sp>
      <p:sp>
        <p:nvSpPr>
          <p:cNvPr id="6" name="Rectangle 5"/>
          <p:cNvSpPr/>
          <p:nvPr/>
        </p:nvSpPr>
        <p:spPr>
          <a:xfrm>
            <a:off x="916848" y="4611469"/>
            <a:ext cx="3653564" cy="646331"/>
          </a:xfrm>
          <a:prstGeom prst="rect">
            <a:avLst/>
          </a:prstGeom>
        </p:spPr>
        <p:txBody>
          <a:bodyPr wrap="none">
            <a:spAutoFit/>
          </a:bodyPr>
          <a:lstStyle/>
          <a:p>
            <a:pPr marL="571500" indent="-571500">
              <a:buFont typeface="Wingdings" panose="05000000000000000000" pitchFamily="2" charset="2"/>
              <a:buChar char="ü"/>
            </a:pPr>
            <a:r>
              <a:rPr lang="en-US" sz="3600" dirty="0">
                <a:latin typeface="Agency FB" panose="020B0503020202020204" pitchFamily="34" charset="0"/>
              </a:rPr>
              <a:t>University Selection</a:t>
            </a:r>
          </a:p>
        </p:txBody>
      </p:sp>
      <p:sp>
        <p:nvSpPr>
          <p:cNvPr id="7" name="Rectangle 6"/>
          <p:cNvSpPr/>
          <p:nvPr/>
        </p:nvSpPr>
        <p:spPr>
          <a:xfrm>
            <a:off x="954861" y="5525869"/>
            <a:ext cx="3005951" cy="646331"/>
          </a:xfrm>
          <a:prstGeom prst="rect">
            <a:avLst/>
          </a:prstGeom>
        </p:spPr>
        <p:txBody>
          <a:bodyPr wrap="none">
            <a:spAutoFit/>
          </a:bodyPr>
          <a:lstStyle/>
          <a:p>
            <a:pPr marL="571500" indent="-571500">
              <a:buFont typeface="Wingdings" panose="05000000000000000000" pitchFamily="2" charset="2"/>
              <a:buChar char="ü"/>
            </a:pPr>
            <a:r>
              <a:rPr lang="en-US" sz="3600" dirty="0">
                <a:latin typeface="Agency FB" panose="020B0503020202020204" pitchFamily="34" charset="0"/>
              </a:rPr>
              <a:t>SOP Assistance</a:t>
            </a:r>
          </a:p>
        </p:txBody>
      </p:sp>
      <p:sp>
        <p:nvSpPr>
          <p:cNvPr id="8" name="Rectangle 7"/>
          <p:cNvSpPr/>
          <p:nvPr/>
        </p:nvSpPr>
        <p:spPr>
          <a:xfrm>
            <a:off x="6940483" y="1792069"/>
            <a:ext cx="3421129" cy="646331"/>
          </a:xfrm>
          <a:prstGeom prst="rect">
            <a:avLst/>
          </a:prstGeom>
        </p:spPr>
        <p:txBody>
          <a:bodyPr wrap="none">
            <a:spAutoFit/>
          </a:bodyPr>
          <a:lstStyle/>
          <a:p>
            <a:pPr marL="571500" indent="-571500">
              <a:buFont typeface="Wingdings" panose="05000000000000000000" pitchFamily="2" charset="2"/>
              <a:buChar char="ü"/>
            </a:pPr>
            <a:r>
              <a:rPr lang="en-US" sz="3600" dirty="0">
                <a:latin typeface="Agency FB" panose="020B0503020202020204" pitchFamily="34" charset="0"/>
              </a:rPr>
              <a:t>Recommendations</a:t>
            </a:r>
          </a:p>
        </p:txBody>
      </p:sp>
      <p:sp>
        <p:nvSpPr>
          <p:cNvPr id="9" name="Rectangle 8"/>
          <p:cNvSpPr/>
          <p:nvPr/>
        </p:nvSpPr>
        <p:spPr>
          <a:xfrm>
            <a:off x="6909604" y="2577405"/>
            <a:ext cx="3948517" cy="646331"/>
          </a:xfrm>
          <a:prstGeom prst="rect">
            <a:avLst/>
          </a:prstGeom>
        </p:spPr>
        <p:txBody>
          <a:bodyPr wrap="none">
            <a:spAutoFit/>
          </a:bodyPr>
          <a:lstStyle/>
          <a:p>
            <a:pPr marL="571500" indent="-571500">
              <a:buFont typeface="Wingdings" panose="05000000000000000000" pitchFamily="2" charset="2"/>
              <a:buChar char="ü"/>
            </a:pPr>
            <a:r>
              <a:rPr lang="en-US" sz="3600" dirty="0">
                <a:latin typeface="Agency FB" panose="020B0503020202020204" pitchFamily="34" charset="0"/>
              </a:rPr>
              <a:t>Admission Formalities</a:t>
            </a:r>
          </a:p>
        </p:txBody>
      </p:sp>
      <p:sp>
        <p:nvSpPr>
          <p:cNvPr id="10" name="Rectangle 9"/>
          <p:cNvSpPr/>
          <p:nvPr/>
        </p:nvSpPr>
        <p:spPr>
          <a:xfrm>
            <a:off x="6943444" y="3697068"/>
            <a:ext cx="4134465" cy="646331"/>
          </a:xfrm>
          <a:prstGeom prst="rect">
            <a:avLst/>
          </a:prstGeom>
        </p:spPr>
        <p:txBody>
          <a:bodyPr wrap="none">
            <a:spAutoFit/>
          </a:bodyPr>
          <a:lstStyle/>
          <a:p>
            <a:pPr marL="571500" indent="-571500">
              <a:buFont typeface="Wingdings" panose="05000000000000000000" pitchFamily="2" charset="2"/>
              <a:buChar char="ü"/>
            </a:pPr>
            <a:r>
              <a:rPr lang="en-US" sz="3600" dirty="0">
                <a:latin typeface="Agency FB" panose="020B0503020202020204" pitchFamily="34" charset="0"/>
              </a:rPr>
              <a:t>Scholarship Assistance</a:t>
            </a:r>
          </a:p>
        </p:txBody>
      </p:sp>
      <p:sp>
        <p:nvSpPr>
          <p:cNvPr id="11" name="Rectangle 10"/>
          <p:cNvSpPr/>
          <p:nvPr/>
        </p:nvSpPr>
        <p:spPr>
          <a:xfrm>
            <a:off x="7024012" y="4611469"/>
            <a:ext cx="4633000" cy="646331"/>
          </a:xfrm>
          <a:prstGeom prst="rect">
            <a:avLst/>
          </a:prstGeom>
        </p:spPr>
        <p:txBody>
          <a:bodyPr wrap="none">
            <a:spAutoFit/>
          </a:bodyPr>
          <a:lstStyle/>
          <a:p>
            <a:pPr marL="571500" indent="-571500">
              <a:buFont typeface="Wingdings" panose="05000000000000000000" pitchFamily="2" charset="2"/>
              <a:buChar char="ü"/>
            </a:pPr>
            <a:r>
              <a:rPr lang="en-US" sz="3600" dirty="0">
                <a:latin typeface="Agency FB" panose="020B0503020202020204" pitchFamily="34" charset="0"/>
              </a:rPr>
              <a:t>Visa Guidance and Support</a:t>
            </a:r>
          </a:p>
        </p:txBody>
      </p:sp>
      <p:sp>
        <p:nvSpPr>
          <p:cNvPr id="12" name="Rectangle 11"/>
          <p:cNvSpPr/>
          <p:nvPr/>
        </p:nvSpPr>
        <p:spPr>
          <a:xfrm>
            <a:off x="7043304" y="5525869"/>
            <a:ext cx="3623108" cy="646331"/>
          </a:xfrm>
          <a:prstGeom prst="rect">
            <a:avLst/>
          </a:prstGeom>
        </p:spPr>
        <p:txBody>
          <a:bodyPr wrap="none">
            <a:spAutoFit/>
          </a:bodyPr>
          <a:lstStyle/>
          <a:p>
            <a:pPr marL="571500" indent="-571500">
              <a:buFont typeface="Wingdings" panose="05000000000000000000" pitchFamily="2" charset="2"/>
              <a:buChar char="ü"/>
            </a:pPr>
            <a:r>
              <a:rPr lang="en-US" sz="3600" dirty="0">
                <a:latin typeface="Agency FB" panose="020B0503020202020204" pitchFamily="34" charset="0"/>
              </a:rPr>
              <a:t>Mock Visa Interview</a:t>
            </a:r>
          </a:p>
        </p:txBody>
      </p:sp>
    </p:spTree>
    <p:extLst>
      <p:ext uri="{BB962C8B-B14F-4D97-AF65-F5344CB8AC3E}">
        <p14:creationId xmlns:p14="http://schemas.microsoft.com/office/powerpoint/2010/main" val="833157556"/>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FFF00"/>
            </a:gs>
            <a:gs pos="50000">
              <a:schemeClr val="accent1">
                <a:tint val="44500"/>
                <a:satMod val="160000"/>
              </a:schemeClr>
            </a:gs>
            <a:gs pos="100000">
              <a:schemeClr val="accent1">
                <a:lumMod val="40000"/>
                <a:lumOff val="60000"/>
              </a:schemeClr>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4494212" y="381000"/>
            <a:ext cx="4206601" cy="830997"/>
          </a:xfrm>
          <a:prstGeom prst="rect">
            <a:avLst/>
          </a:prstGeom>
        </p:spPr>
        <p:txBody>
          <a:bodyPr wrap="none">
            <a:spAutoFit/>
          </a:bodyPr>
          <a:lstStyle/>
          <a:p>
            <a:r>
              <a:rPr lang="en-US" sz="4800" b="1" dirty="0">
                <a:latin typeface="Agency FB" panose="020B0503020202020204" pitchFamily="34" charset="0"/>
              </a:rPr>
              <a:t>Standardized Tests</a:t>
            </a:r>
          </a:p>
        </p:txBody>
      </p:sp>
      <p:sp>
        <p:nvSpPr>
          <p:cNvPr id="3" name="Rectangle 2"/>
          <p:cNvSpPr/>
          <p:nvPr/>
        </p:nvSpPr>
        <p:spPr>
          <a:xfrm>
            <a:off x="1522412" y="865287"/>
            <a:ext cx="2359025" cy="5078313"/>
          </a:xfrm>
          <a:prstGeom prst="rect">
            <a:avLst/>
          </a:prstGeom>
        </p:spPr>
        <p:txBody>
          <a:bodyPr wrap="square">
            <a:spAutoFit/>
          </a:bodyPr>
          <a:lstStyle/>
          <a:p>
            <a:pPr>
              <a:lnSpc>
                <a:spcPct val="300000"/>
              </a:lnSpc>
            </a:pPr>
            <a:r>
              <a:rPr lang="en-US" sz="3600" b="1" dirty="0">
                <a:latin typeface="Agency FB" panose="020B0503020202020204" pitchFamily="34" charset="0"/>
              </a:rPr>
              <a:t>IELTS</a:t>
            </a:r>
          </a:p>
          <a:p>
            <a:pPr>
              <a:lnSpc>
                <a:spcPct val="300000"/>
              </a:lnSpc>
            </a:pPr>
            <a:r>
              <a:rPr lang="en-US" sz="3600" b="1" dirty="0">
                <a:latin typeface="Agency FB" panose="020B0503020202020204" pitchFamily="34" charset="0"/>
              </a:rPr>
              <a:t>PTE</a:t>
            </a:r>
          </a:p>
          <a:p>
            <a:pPr>
              <a:lnSpc>
                <a:spcPct val="300000"/>
              </a:lnSpc>
            </a:pPr>
            <a:r>
              <a:rPr lang="en-US" sz="3600" b="1" dirty="0" smtClean="0">
                <a:latin typeface="Agency FB" panose="020B0503020202020204" pitchFamily="34" charset="0"/>
              </a:rPr>
              <a:t>SAT</a:t>
            </a:r>
            <a:endParaRPr lang="en-US" sz="3600" b="1" dirty="0">
              <a:latin typeface="Agency FB" panose="020B0503020202020204" pitchFamily="34" charset="0"/>
            </a:endParaRPr>
          </a:p>
        </p:txBody>
      </p:sp>
      <p:sp>
        <p:nvSpPr>
          <p:cNvPr id="4" name="Rectangle 3"/>
          <p:cNvSpPr/>
          <p:nvPr/>
        </p:nvSpPr>
        <p:spPr>
          <a:xfrm>
            <a:off x="9599612" y="865287"/>
            <a:ext cx="2359025" cy="5078313"/>
          </a:xfrm>
          <a:prstGeom prst="rect">
            <a:avLst/>
          </a:prstGeom>
        </p:spPr>
        <p:txBody>
          <a:bodyPr wrap="square">
            <a:spAutoFit/>
          </a:bodyPr>
          <a:lstStyle/>
          <a:p>
            <a:pPr>
              <a:lnSpc>
                <a:spcPct val="300000"/>
              </a:lnSpc>
            </a:pPr>
            <a:r>
              <a:rPr lang="en-US" sz="3600" b="1" dirty="0">
                <a:latin typeface="Agency FB" panose="020B0503020202020204" pitchFamily="34" charset="0"/>
              </a:rPr>
              <a:t>GRE</a:t>
            </a:r>
          </a:p>
          <a:p>
            <a:pPr>
              <a:lnSpc>
                <a:spcPct val="300000"/>
              </a:lnSpc>
            </a:pPr>
            <a:r>
              <a:rPr lang="en-US" sz="3600" b="1" dirty="0">
                <a:latin typeface="Agency FB" panose="020B0503020202020204" pitchFamily="34" charset="0"/>
              </a:rPr>
              <a:t>TOEFL</a:t>
            </a:r>
          </a:p>
          <a:p>
            <a:pPr>
              <a:lnSpc>
                <a:spcPct val="300000"/>
              </a:lnSpc>
            </a:pPr>
            <a:r>
              <a:rPr lang="en-US" sz="3600" b="1" dirty="0">
                <a:latin typeface="Agency FB" panose="020B0503020202020204" pitchFamily="34" charset="0"/>
              </a:rPr>
              <a:t>GMAT</a:t>
            </a:r>
          </a:p>
        </p:txBody>
      </p:sp>
      <p:pic>
        <p:nvPicPr>
          <p:cNvPr id="2050" name="Picture 2" descr="C:\Users\hp\Desktop\vis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2612" y="2133600"/>
            <a:ext cx="6416978" cy="40073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4653676"/>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FFFF00"/>
            </a:gs>
            <a:gs pos="50000">
              <a:schemeClr val="accent1">
                <a:tint val="44500"/>
                <a:satMod val="160000"/>
              </a:schemeClr>
            </a:gs>
            <a:gs pos="100000">
              <a:schemeClr val="accent1">
                <a:lumMod val="40000"/>
                <a:lumOff val="60000"/>
              </a:schemeClr>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4002919" y="152400"/>
            <a:ext cx="4148893" cy="800219"/>
          </a:xfrm>
          <a:prstGeom prst="rect">
            <a:avLst/>
          </a:prstGeom>
        </p:spPr>
        <p:txBody>
          <a:bodyPr wrap="none">
            <a:spAutoFit/>
          </a:bodyPr>
          <a:lstStyle/>
          <a:p>
            <a:r>
              <a:rPr lang="en-US" sz="4600" b="1" dirty="0" smtClean="0">
                <a:latin typeface="Agency FB" panose="020B0503020202020204" pitchFamily="34" charset="0"/>
              </a:rPr>
              <a:t>Overseas Education</a:t>
            </a:r>
            <a:endParaRPr lang="en-US" sz="4600" b="1" dirty="0">
              <a:latin typeface="Agency FB" panose="020B0503020202020204" pitchFamily="34" charset="0"/>
            </a:endParaRPr>
          </a:p>
        </p:txBody>
      </p:sp>
      <p:sp>
        <p:nvSpPr>
          <p:cNvPr id="3" name="Rectangle 2"/>
          <p:cNvSpPr/>
          <p:nvPr/>
        </p:nvSpPr>
        <p:spPr>
          <a:xfrm>
            <a:off x="382587" y="1371600"/>
            <a:ext cx="2816225" cy="3170099"/>
          </a:xfrm>
          <a:prstGeom prst="rect">
            <a:avLst/>
          </a:prstGeom>
        </p:spPr>
        <p:txBody>
          <a:bodyPr wrap="square">
            <a:spAutoFit/>
          </a:bodyPr>
          <a:lstStyle/>
          <a:p>
            <a:pPr fontAlgn="t"/>
            <a:r>
              <a:rPr lang="en-US" sz="2000" b="1" cap="all" dirty="0">
                <a:latin typeface="Agency FB" panose="020B0503020202020204" pitchFamily="34" charset="0"/>
              </a:rPr>
              <a:t>AUSTRALIA</a:t>
            </a:r>
            <a:endParaRPr lang="en-US" sz="2000" cap="all" dirty="0">
              <a:latin typeface="Agency FB" panose="020B0503020202020204" pitchFamily="34" charset="0"/>
            </a:endParaRPr>
          </a:p>
          <a:p>
            <a:pPr lvl="1" fontAlgn="t"/>
            <a:r>
              <a:rPr lang="en-US" sz="2000" cap="all" dirty="0">
                <a:latin typeface="Agency FB" panose="020B0503020202020204" pitchFamily="34" charset="0"/>
              </a:rPr>
              <a:t> Why Study In </a:t>
            </a:r>
            <a:r>
              <a:rPr lang="en-US" sz="2000" cap="all" dirty="0" err="1">
                <a:latin typeface="Agency FB" panose="020B0503020202020204" pitchFamily="34" charset="0"/>
              </a:rPr>
              <a:t>Aus</a:t>
            </a:r>
            <a:endParaRPr lang="en-US" sz="2000" cap="all" dirty="0">
              <a:latin typeface="Agency FB" panose="020B0503020202020204" pitchFamily="34" charset="0"/>
            </a:endParaRPr>
          </a:p>
          <a:p>
            <a:pPr lvl="1" fontAlgn="t"/>
            <a:r>
              <a:rPr lang="en-US" sz="2000" cap="all" dirty="0">
                <a:latin typeface="Agency FB" panose="020B0503020202020204" pitchFamily="34" charset="0"/>
              </a:rPr>
              <a:t> Education System</a:t>
            </a:r>
          </a:p>
          <a:p>
            <a:pPr lvl="1" fontAlgn="t"/>
            <a:r>
              <a:rPr lang="en-US" sz="2000" cap="all" dirty="0">
                <a:latin typeface="Agency FB" panose="020B0503020202020204" pitchFamily="34" charset="0"/>
              </a:rPr>
              <a:t> Visa Guidelines</a:t>
            </a:r>
          </a:p>
          <a:p>
            <a:pPr lvl="1" fontAlgn="t"/>
            <a:r>
              <a:rPr lang="en-US" sz="2000" cap="all" dirty="0">
                <a:latin typeface="Agency FB" panose="020B0503020202020204" pitchFamily="34" charset="0"/>
              </a:rPr>
              <a:t> About Australia</a:t>
            </a:r>
          </a:p>
          <a:p>
            <a:pPr fontAlgn="t"/>
            <a:r>
              <a:rPr lang="en-US" sz="2000" b="1" cap="all" dirty="0">
                <a:latin typeface="Agency FB" panose="020B0503020202020204" pitchFamily="34" charset="0"/>
              </a:rPr>
              <a:t>CANADA</a:t>
            </a:r>
            <a:endParaRPr lang="en-US" sz="2000" cap="all" dirty="0">
              <a:latin typeface="Agency FB" panose="020B0503020202020204" pitchFamily="34" charset="0"/>
            </a:endParaRPr>
          </a:p>
          <a:p>
            <a:pPr lvl="1" fontAlgn="t"/>
            <a:r>
              <a:rPr lang="en-US" sz="2000" cap="all" dirty="0">
                <a:latin typeface="Agency FB" panose="020B0503020202020204" pitchFamily="34" charset="0"/>
              </a:rPr>
              <a:t> Why Study In Canada</a:t>
            </a:r>
          </a:p>
          <a:p>
            <a:pPr lvl="1" fontAlgn="t"/>
            <a:r>
              <a:rPr lang="en-US" sz="2000" cap="all" dirty="0">
                <a:latin typeface="Agency FB" panose="020B0503020202020204" pitchFamily="34" charset="0"/>
              </a:rPr>
              <a:t> Education System</a:t>
            </a:r>
          </a:p>
          <a:p>
            <a:pPr lvl="1" fontAlgn="t"/>
            <a:r>
              <a:rPr lang="en-US" sz="2000" cap="all" dirty="0">
                <a:latin typeface="Agency FB" panose="020B0503020202020204" pitchFamily="34" charset="0"/>
              </a:rPr>
              <a:t> Visa Guidelines</a:t>
            </a:r>
          </a:p>
          <a:p>
            <a:pPr lvl="1" fontAlgn="t"/>
            <a:r>
              <a:rPr lang="en-US" sz="2000" cap="all" dirty="0">
                <a:latin typeface="Agency FB" panose="020B0503020202020204" pitchFamily="34" charset="0"/>
              </a:rPr>
              <a:t> About </a:t>
            </a:r>
            <a:r>
              <a:rPr lang="en-US" sz="2000" cap="all" dirty="0" smtClean="0">
                <a:latin typeface="Agency FB" panose="020B0503020202020204" pitchFamily="34" charset="0"/>
              </a:rPr>
              <a:t>Canada</a:t>
            </a:r>
            <a:endParaRPr lang="en-US" sz="2000" cap="all" dirty="0">
              <a:latin typeface="Agency FB" panose="020B0503020202020204" pitchFamily="34" charset="0"/>
            </a:endParaRPr>
          </a:p>
        </p:txBody>
      </p:sp>
      <p:sp>
        <p:nvSpPr>
          <p:cNvPr id="4" name="Rectangle 3"/>
          <p:cNvSpPr/>
          <p:nvPr/>
        </p:nvSpPr>
        <p:spPr>
          <a:xfrm>
            <a:off x="8913812" y="1371600"/>
            <a:ext cx="3124200" cy="3170099"/>
          </a:xfrm>
          <a:prstGeom prst="rect">
            <a:avLst/>
          </a:prstGeom>
        </p:spPr>
        <p:txBody>
          <a:bodyPr wrap="square">
            <a:spAutoFit/>
          </a:bodyPr>
          <a:lstStyle/>
          <a:p>
            <a:pPr fontAlgn="t"/>
            <a:r>
              <a:rPr lang="en-US" sz="2000" b="1" cap="all" dirty="0">
                <a:latin typeface="Agency FB" panose="020B0503020202020204" pitchFamily="34" charset="0"/>
              </a:rPr>
              <a:t>UK</a:t>
            </a:r>
            <a:endParaRPr lang="en-US" sz="2000" cap="all" dirty="0">
              <a:latin typeface="Agency FB" panose="020B0503020202020204" pitchFamily="34" charset="0"/>
            </a:endParaRPr>
          </a:p>
          <a:p>
            <a:pPr lvl="1" fontAlgn="t"/>
            <a:r>
              <a:rPr lang="en-US" sz="2000" cap="all" dirty="0">
                <a:latin typeface="Agency FB" panose="020B0503020202020204" pitchFamily="34" charset="0"/>
              </a:rPr>
              <a:t> Why Study In </a:t>
            </a:r>
            <a:r>
              <a:rPr lang="en-US" sz="2000" cap="all" dirty="0" err="1">
                <a:latin typeface="Agency FB" panose="020B0503020202020204" pitchFamily="34" charset="0"/>
              </a:rPr>
              <a:t>Uk</a:t>
            </a:r>
            <a:endParaRPr lang="en-US" sz="2000" cap="all" dirty="0">
              <a:latin typeface="Agency FB" panose="020B0503020202020204" pitchFamily="34" charset="0"/>
            </a:endParaRPr>
          </a:p>
          <a:p>
            <a:pPr lvl="1" fontAlgn="t"/>
            <a:r>
              <a:rPr lang="en-US" sz="2000" cap="all" dirty="0">
                <a:latin typeface="Agency FB" panose="020B0503020202020204" pitchFamily="34" charset="0"/>
              </a:rPr>
              <a:t> Education System</a:t>
            </a:r>
          </a:p>
          <a:p>
            <a:pPr lvl="1" fontAlgn="t"/>
            <a:r>
              <a:rPr lang="en-US" sz="2000" cap="all" dirty="0">
                <a:latin typeface="Agency FB" panose="020B0503020202020204" pitchFamily="34" charset="0"/>
              </a:rPr>
              <a:t> Visa Guidelines</a:t>
            </a:r>
          </a:p>
          <a:p>
            <a:pPr lvl="1" fontAlgn="t"/>
            <a:r>
              <a:rPr lang="en-US" sz="2000" cap="all" dirty="0">
                <a:latin typeface="Agency FB" panose="020B0503020202020204" pitchFamily="34" charset="0"/>
              </a:rPr>
              <a:t> About </a:t>
            </a:r>
            <a:r>
              <a:rPr lang="en-US" sz="2000" cap="all" dirty="0" err="1">
                <a:latin typeface="Agency FB" panose="020B0503020202020204" pitchFamily="34" charset="0"/>
              </a:rPr>
              <a:t>Uk</a:t>
            </a:r>
            <a:endParaRPr lang="en-US" sz="2000" cap="all" dirty="0">
              <a:latin typeface="Agency FB" panose="020B0503020202020204" pitchFamily="34" charset="0"/>
            </a:endParaRPr>
          </a:p>
          <a:p>
            <a:pPr fontAlgn="t"/>
            <a:r>
              <a:rPr lang="en-US" sz="2000" b="1" cap="all" dirty="0">
                <a:latin typeface="Agency FB" panose="020B0503020202020204" pitchFamily="34" charset="0"/>
              </a:rPr>
              <a:t>USA</a:t>
            </a:r>
            <a:endParaRPr lang="en-US" sz="2000" cap="all" dirty="0">
              <a:latin typeface="Agency FB" panose="020B0503020202020204" pitchFamily="34" charset="0"/>
            </a:endParaRPr>
          </a:p>
          <a:p>
            <a:pPr lvl="1" fontAlgn="t"/>
            <a:r>
              <a:rPr lang="en-US" sz="2000" cap="all" dirty="0">
                <a:latin typeface="Agency FB" panose="020B0503020202020204" pitchFamily="34" charset="0"/>
              </a:rPr>
              <a:t> Why Study In </a:t>
            </a:r>
            <a:r>
              <a:rPr lang="en-US" sz="2000" cap="all" dirty="0" err="1">
                <a:latin typeface="Agency FB" panose="020B0503020202020204" pitchFamily="34" charset="0"/>
              </a:rPr>
              <a:t>Usa</a:t>
            </a:r>
            <a:endParaRPr lang="en-US" sz="2000" cap="all" dirty="0">
              <a:latin typeface="Agency FB" panose="020B0503020202020204" pitchFamily="34" charset="0"/>
            </a:endParaRPr>
          </a:p>
          <a:p>
            <a:pPr lvl="1" fontAlgn="t"/>
            <a:r>
              <a:rPr lang="en-US" sz="2000" cap="all" dirty="0">
                <a:latin typeface="Agency FB" panose="020B0503020202020204" pitchFamily="34" charset="0"/>
              </a:rPr>
              <a:t> Education System</a:t>
            </a:r>
          </a:p>
          <a:p>
            <a:pPr lvl="1" fontAlgn="t"/>
            <a:r>
              <a:rPr lang="en-US" sz="2000" cap="all" dirty="0">
                <a:latin typeface="Agency FB" panose="020B0503020202020204" pitchFamily="34" charset="0"/>
              </a:rPr>
              <a:t> Visa Guidelines</a:t>
            </a:r>
          </a:p>
          <a:p>
            <a:pPr lvl="1" fontAlgn="t"/>
            <a:r>
              <a:rPr lang="en-US" sz="2000" cap="all" dirty="0">
                <a:latin typeface="Agency FB" panose="020B0503020202020204" pitchFamily="34" charset="0"/>
              </a:rPr>
              <a:t> About </a:t>
            </a:r>
            <a:r>
              <a:rPr lang="en-US" sz="2000" cap="all" dirty="0" err="1" smtClean="0">
                <a:latin typeface="Agency FB" panose="020B0503020202020204" pitchFamily="34" charset="0"/>
              </a:rPr>
              <a:t>Usa</a:t>
            </a:r>
            <a:endParaRPr lang="en-US" sz="2000" cap="all" dirty="0">
              <a:latin typeface="Agency FB" panose="020B0503020202020204" pitchFamily="34" charset="0"/>
            </a:endParaRPr>
          </a:p>
        </p:txBody>
      </p:sp>
      <p:sp>
        <p:nvSpPr>
          <p:cNvPr id="5" name="Rectangle 4"/>
          <p:cNvSpPr/>
          <p:nvPr/>
        </p:nvSpPr>
        <p:spPr>
          <a:xfrm>
            <a:off x="4875212" y="1371600"/>
            <a:ext cx="2741612" cy="3170099"/>
          </a:xfrm>
          <a:prstGeom prst="rect">
            <a:avLst/>
          </a:prstGeom>
        </p:spPr>
        <p:txBody>
          <a:bodyPr wrap="square">
            <a:spAutoFit/>
          </a:bodyPr>
          <a:lstStyle/>
          <a:p>
            <a:pPr fontAlgn="t"/>
            <a:r>
              <a:rPr lang="en-US" sz="2000" b="1" cap="all" dirty="0">
                <a:latin typeface="Agency FB" panose="020B0503020202020204" pitchFamily="34" charset="0"/>
              </a:rPr>
              <a:t>IRELAND</a:t>
            </a:r>
            <a:endParaRPr lang="en-US" sz="2000" cap="all" dirty="0">
              <a:latin typeface="Agency FB" panose="020B0503020202020204" pitchFamily="34" charset="0"/>
            </a:endParaRPr>
          </a:p>
          <a:p>
            <a:pPr lvl="1" fontAlgn="t"/>
            <a:r>
              <a:rPr lang="en-US" sz="2000" cap="all" dirty="0">
                <a:latin typeface="Agency FB" panose="020B0503020202020204" pitchFamily="34" charset="0"/>
              </a:rPr>
              <a:t> Why Study In Ireland</a:t>
            </a:r>
          </a:p>
          <a:p>
            <a:pPr lvl="1" fontAlgn="t"/>
            <a:r>
              <a:rPr lang="en-US" sz="2000" cap="all" dirty="0">
                <a:latin typeface="Agency FB" panose="020B0503020202020204" pitchFamily="34" charset="0"/>
              </a:rPr>
              <a:t> Education System</a:t>
            </a:r>
          </a:p>
          <a:p>
            <a:pPr lvl="1" fontAlgn="t"/>
            <a:r>
              <a:rPr lang="en-US" sz="2000" cap="all" dirty="0">
                <a:latin typeface="Agency FB" panose="020B0503020202020204" pitchFamily="34" charset="0"/>
              </a:rPr>
              <a:t> Visa Guidelines</a:t>
            </a:r>
          </a:p>
          <a:p>
            <a:pPr lvl="1" fontAlgn="t"/>
            <a:r>
              <a:rPr lang="en-US" sz="2000" cap="all" dirty="0">
                <a:latin typeface="Agency FB" panose="020B0503020202020204" pitchFamily="34" charset="0"/>
              </a:rPr>
              <a:t> About Ireland</a:t>
            </a:r>
          </a:p>
          <a:p>
            <a:pPr fontAlgn="t"/>
            <a:r>
              <a:rPr lang="en-US" sz="2000" b="1" cap="all" dirty="0">
                <a:latin typeface="Agency FB" panose="020B0503020202020204" pitchFamily="34" charset="0"/>
              </a:rPr>
              <a:t>NEW ZEALAND</a:t>
            </a:r>
            <a:endParaRPr lang="en-US" sz="2000" cap="all" dirty="0">
              <a:latin typeface="Agency FB" panose="020B0503020202020204" pitchFamily="34" charset="0"/>
            </a:endParaRPr>
          </a:p>
          <a:p>
            <a:pPr lvl="1" fontAlgn="t"/>
            <a:r>
              <a:rPr lang="en-US" sz="2000" cap="all" dirty="0">
                <a:latin typeface="Agency FB" panose="020B0503020202020204" pitchFamily="34" charset="0"/>
              </a:rPr>
              <a:t> Why Study In </a:t>
            </a:r>
            <a:r>
              <a:rPr lang="en-US" sz="2000" cap="all" dirty="0" err="1">
                <a:latin typeface="Agency FB" panose="020B0503020202020204" pitchFamily="34" charset="0"/>
              </a:rPr>
              <a:t>Nz</a:t>
            </a:r>
            <a:endParaRPr lang="en-US" sz="2000" cap="all" dirty="0">
              <a:latin typeface="Agency FB" panose="020B0503020202020204" pitchFamily="34" charset="0"/>
            </a:endParaRPr>
          </a:p>
          <a:p>
            <a:pPr lvl="1" fontAlgn="t"/>
            <a:r>
              <a:rPr lang="en-US" sz="2000" cap="all" dirty="0">
                <a:latin typeface="Agency FB" panose="020B0503020202020204" pitchFamily="34" charset="0"/>
              </a:rPr>
              <a:t> Education System</a:t>
            </a:r>
          </a:p>
          <a:p>
            <a:pPr lvl="1" fontAlgn="t"/>
            <a:r>
              <a:rPr lang="en-US" sz="2000" cap="all" dirty="0">
                <a:latin typeface="Agency FB" panose="020B0503020202020204" pitchFamily="34" charset="0"/>
              </a:rPr>
              <a:t> Visa Guidelines</a:t>
            </a:r>
          </a:p>
          <a:p>
            <a:pPr lvl="1" fontAlgn="t"/>
            <a:r>
              <a:rPr lang="en-US" sz="2000" cap="all" dirty="0">
                <a:latin typeface="Agency FB" panose="020B0503020202020204" pitchFamily="34" charset="0"/>
              </a:rPr>
              <a:t> About New Zealand</a:t>
            </a:r>
          </a:p>
        </p:txBody>
      </p:sp>
      <p:sp>
        <p:nvSpPr>
          <p:cNvPr id="6" name="Rectangle 5"/>
          <p:cNvSpPr/>
          <p:nvPr/>
        </p:nvSpPr>
        <p:spPr>
          <a:xfrm>
            <a:off x="382587" y="5075099"/>
            <a:ext cx="2968625" cy="1631216"/>
          </a:xfrm>
          <a:prstGeom prst="rect">
            <a:avLst/>
          </a:prstGeom>
        </p:spPr>
        <p:txBody>
          <a:bodyPr wrap="square">
            <a:spAutoFit/>
          </a:bodyPr>
          <a:lstStyle/>
          <a:p>
            <a:pPr fontAlgn="t"/>
            <a:r>
              <a:rPr lang="en-US" sz="2000" b="1" cap="all" dirty="0">
                <a:latin typeface="Agency FB" panose="020B0503020202020204" pitchFamily="34" charset="0"/>
              </a:rPr>
              <a:t>EUROPE</a:t>
            </a:r>
            <a:endParaRPr lang="en-US" sz="2000" cap="all" dirty="0">
              <a:latin typeface="Agency FB" panose="020B0503020202020204" pitchFamily="34" charset="0"/>
            </a:endParaRPr>
          </a:p>
          <a:p>
            <a:pPr lvl="1" fontAlgn="t"/>
            <a:r>
              <a:rPr lang="en-US" sz="2000" cap="all" dirty="0">
                <a:latin typeface="Agency FB" panose="020B0503020202020204" pitchFamily="34" charset="0"/>
              </a:rPr>
              <a:t> Why Study In Europe</a:t>
            </a:r>
          </a:p>
          <a:p>
            <a:pPr lvl="1" fontAlgn="t"/>
            <a:r>
              <a:rPr lang="en-US" sz="2000" cap="all" dirty="0">
                <a:latin typeface="Agency FB" panose="020B0503020202020204" pitchFamily="34" charset="0"/>
              </a:rPr>
              <a:t> Education System</a:t>
            </a:r>
          </a:p>
          <a:p>
            <a:pPr lvl="1" fontAlgn="t"/>
            <a:r>
              <a:rPr lang="en-US" sz="2000" cap="all" dirty="0">
                <a:latin typeface="Agency FB" panose="020B0503020202020204" pitchFamily="34" charset="0"/>
              </a:rPr>
              <a:t> Visa Guidelines</a:t>
            </a:r>
          </a:p>
          <a:p>
            <a:pPr lvl="1" fontAlgn="t"/>
            <a:r>
              <a:rPr lang="en-US" sz="2000" cap="all" dirty="0">
                <a:latin typeface="Agency FB" panose="020B0503020202020204" pitchFamily="34" charset="0"/>
              </a:rPr>
              <a:t> About Europe</a:t>
            </a:r>
          </a:p>
        </p:txBody>
      </p:sp>
    </p:spTree>
    <p:extLst>
      <p:ext uri="{BB962C8B-B14F-4D97-AF65-F5344CB8AC3E}">
        <p14:creationId xmlns:p14="http://schemas.microsoft.com/office/powerpoint/2010/main" val="2165818458"/>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FFFF00"/>
            </a:gs>
            <a:gs pos="50000">
              <a:schemeClr val="accent1">
                <a:tint val="44500"/>
                <a:satMod val="160000"/>
              </a:schemeClr>
            </a:gs>
            <a:gs pos="100000">
              <a:schemeClr val="accent1">
                <a:lumMod val="40000"/>
                <a:lumOff val="60000"/>
              </a:schemeClr>
            </a:gs>
          </a:gsLst>
          <a:lin ang="5400000" scaled="0"/>
        </a:gradFill>
        <a:effectLst/>
      </p:bgPr>
    </p:bg>
    <p:spTree>
      <p:nvGrpSpPr>
        <p:cNvPr id="1" name=""/>
        <p:cNvGrpSpPr/>
        <p:nvPr/>
      </p:nvGrpSpPr>
      <p:grpSpPr>
        <a:xfrm>
          <a:off x="0" y="0"/>
          <a:ext cx="0" cy="0"/>
          <a:chOff x="0" y="0"/>
          <a:chExt cx="0" cy="0"/>
        </a:xfrm>
      </p:grpSpPr>
      <p:pic>
        <p:nvPicPr>
          <p:cNvPr id="3" name="Picture 2" descr="C:\Users\gurpreet\Desktop\address icon.png"/>
          <p:cNvPicPr>
            <a:picLocks noChangeAspect="1" noChangeArrowheads="1"/>
          </p:cNvPicPr>
          <p:nvPr/>
        </p:nvPicPr>
        <p:blipFill>
          <a:blip r:embed="rId2"/>
          <a:srcRect/>
          <a:stretch>
            <a:fillRect/>
          </a:stretch>
        </p:blipFill>
        <p:spPr bwMode="auto">
          <a:xfrm>
            <a:off x="1293812" y="1264284"/>
            <a:ext cx="1371600" cy="1371600"/>
          </a:xfrm>
          <a:prstGeom prst="rect">
            <a:avLst/>
          </a:prstGeom>
          <a:noFill/>
        </p:spPr>
      </p:pic>
      <p:sp>
        <p:nvSpPr>
          <p:cNvPr id="4" name="Rectangle 3"/>
          <p:cNvSpPr/>
          <p:nvPr/>
        </p:nvSpPr>
        <p:spPr>
          <a:xfrm>
            <a:off x="2819400" y="1342072"/>
            <a:ext cx="8685212" cy="1477328"/>
          </a:xfrm>
          <a:prstGeom prst="rect">
            <a:avLst/>
          </a:prstGeom>
        </p:spPr>
        <p:txBody>
          <a:bodyPr wrap="square">
            <a:spAutoFit/>
          </a:bodyPr>
          <a:lstStyle/>
          <a:p>
            <a:r>
              <a:rPr lang="en-US" sz="3000" b="1" dirty="0" smtClean="0">
                <a:solidFill>
                  <a:srgbClr val="C00000"/>
                </a:solidFill>
                <a:latin typeface="Agency FB" panose="020B0503020202020204" pitchFamily="34" charset="0"/>
                <a:cs typeface="Times New Roman" pitchFamily="18" charset="0"/>
              </a:rPr>
              <a:t>Chetanya Career Consultants Pvt. LTD</a:t>
            </a:r>
          </a:p>
          <a:p>
            <a:r>
              <a:rPr lang="en-US" sz="3000" b="1" dirty="0" smtClean="0">
                <a:latin typeface="Agency FB" panose="020B0503020202020204" pitchFamily="34" charset="0"/>
              </a:rPr>
              <a:t>Opp. OBC Bank,NIIT Building Indri Chowk, Radour Road, Ladwa Kurukshetra Haryana 136132</a:t>
            </a:r>
            <a:endParaRPr lang="en-US" sz="3000" b="1" dirty="0">
              <a:latin typeface="Agency FB" panose="020B0503020202020204" pitchFamily="34" charset="0"/>
            </a:endParaRPr>
          </a:p>
        </p:txBody>
      </p:sp>
      <p:pic>
        <p:nvPicPr>
          <p:cNvPr id="5" name="Picture 3" descr="C:\Users\gurpreet\Desktop\Mobile-Phone-icon.png"/>
          <p:cNvPicPr>
            <a:picLocks noChangeAspect="1" noChangeArrowheads="1"/>
          </p:cNvPicPr>
          <p:nvPr/>
        </p:nvPicPr>
        <p:blipFill>
          <a:blip r:embed="rId3" cstate="print"/>
          <a:srcRect/>
          <a:stretch>
            <a:fillRect/>
          </a:stretch>
        </p:blipFill>
        <p:spPr bwMode="auto">
          <a:xfrm rot="1774407">
            <a:off x="1655233" y="3276600"/>
            <a:ext cx="685800" cy="685800"/>
          </a:xfrm>
          <a:prstGeom prst="rect">
            <a:avLst/>
          </a:prstGeom>
          <a:noFill/>
        </p:spPr>
      </p:pic>
      <p:sp>
        <p:nvSpPr>
          <p:cNvPr id="6" name="Rectangle 5"/>
          <p:cNvSpPr/>
          <p:nvPr/>
        </p:nvSpPr>
        <p:spPr>
          <a:xfrm>
            <a:off x="2895600" y="3276600"/>
            <a:ext cx="2759089" cy="707886"/>
          </a:xfrm>
          <a:prstGeom prst="rect">
            <a:avLst/>
          </a:prstGeom>
        </p:spPr>
        <p:txBody>
          <a:bodyPr wrap="none">
            <a:spAutoFit/>
          </a:bodyPr>
          <a:lstStyle/>
          <a:p>
            <a:r>
              <a:rPr lang="en-US" sz="4000" b="1" dirty="0" smtClean="0">
                <a:solidFill>
                  <a:srgbClr val="FF0000"/>
                </a:solidFill>
                <a:latin typeface="Agency FB" panose="020B0503020202020204" pitchFamily="34" charset="0"/>
                <a:cs typeface="Times New Roman" pitchFamily="18" charset="0"/>
              </a:rPr>
              <a:t>1800 1200 780</a:t>
            </a:r>
            <a:endParaRPr lang="en-US" sz="4000" b="1" dirty="0">
              <a:solidFill>
                <a:srgbClr val="FF0000"/>
              </a:solidFill>
              <a:latin typeface="Agency FB" panose="020B0503020202020204" pitchFamily="34" charset="0"/>
              <a:cs typeface="Times New Roman" pitchFamily="18" charset="0"/>
            </a:endParaRPr>
          </a:p>
        </p:txBody>
      </p:sp>
      <p:pic>
        <p:nvPicPr>
          <p:cNvPr id="7" name="Picture 4" descr="C:\Users\gurpreet\Desktop\mail icon.png"/>
          <p:cNvPicPr>
            <a:picLocks noChangeAspect="1" noChangeArrowheads="1"/>
          </p:cNvPicPr>
          <p:nvPr/>
        </p:nvPicPr>
        <p:blipFill>
          <a:blip r:embed="rId4" cstate="print"/>
          <a:srcRect/>
          <a:stretch>
            <a:fillRect/>
          </a:stretch>
        </p:blipFill>
        <p:spPr bwMode="auto">
          <a:xfrm>
            <a:off x="1655233" y="4495800"/>
            <a:ext cx="685800" cy="685800"/>
          </a:xfrm>
          <a:prstGeom prst="rect">
            <a:avLst/>
          </a:prstGeom>
          <a:noFill/>
        </p:spPr>
      </p:pic>
      <p:sp>
        <p:nvSpPr>
          <p:cNvPr id="8" name="Rectangle 7"/>
          <p:cNvSpPr/>
          <p:nvPr/>
        </p:nvSpPr>
        <p:spPr>
          <a:xfrm>
            <a:off x="2895600" y="4495800"/>
            <a:ext cx="5052986" cy="707886"/>
          </a:xfrm>
          <a:prstGeom prst="rect">
            <a:avLst/>
          </a:prstGeom>
        </p:spPr>
        <p:txBody>
          <a:bodyPr wrap="none">
            <a:spAutoFit/>
          </a:bodyPr>
          <a:lstStyle/>
          <a:p>
            <a:r>
              <a:rPr lang="en-US" sz="4000" b="1" dirty="0" smtClean="0">
                <a:latin typeface="Agency FB" panose="020B0503020202020204" pitchFamily="34" charset="0"/>
                <a:cs typeface="Times New Roman" pitchFamily="18" charset="0"/>
                <a:hlinkClick r:id="rId5"/>
              </a:rPr>
              <a:t>info@chetanyacareers.com</a:t>
            </a:r>
            <a:r>
              <a:rPr lang="en-US" sz="4000" b="1" dirty="0" smtClean="0">
                <a:latin typeface="Agency FB" panose="020B0503020202020204" pitchFamily="34" charset="0"/>
                <a:cs typeface="Times New Roman" pitchFamily="18" charset="0"/>
              </a:rPr>
              <a:t> </a:t>
            </a:r>
            <a:endParaRPr lang="en-US" sz="4000" b="1" dirty="0">
              <a:latin typeface="Agency FB" panose="020B0503020202020204" pitchFamily="34" charset="0"/>
              <a:cs typeface="Times New Roman" pitchFamily="18" charset="0"/>
            </a:endParaRPr>
          </a:p>
        </p:txBody>
      </p:sp>
      <p:pic>
        <p:nvPicPr>
          <p:cNvPr id="9" name="Picture 5" descr="C:\Users\gurpreet\Desktop\web-icon.png"/>
          <p:cNvPicPr>
            <a:picLocks noChangeAspect="1" noChangeArrowheads="1"/>
          </p:cNvPicPr>
          <p:nvPr/>
        </p:nvPicPr>
        <p:blipFill>
          <a:blip r:embed="rId6" cstate="print"/>
          <a:srcRect/>
          <a:stretch>
            <a:fillRect/>
          </a:stretch>
        </p:blipFill>
        <p:spPr bwMode="auto">
          <a:xfrm>
            <a:off x="1653645" y="5791200"/>
            <a:ext cx="783167" cy="762000"/>
          </a:xfrm>
          <a:prstGeom prst="rect">
            <a:avLst/>
          </a:prstGeom>
          <a:noFill/>
        </p:spPr>
      </p:pic>
      <p:sp>
        <p:nvSpPr>
          <p:cNvPr id="10" name="Rectangle 9"/>
          <p:cNvSpPr/>
          <p:nvPr/>
        </p:nvSpPr>
        <p:spPr>
          <a:xfrm>
            <a:off x="2900342" y="5791200"/>
            <a:ext cx="5779146" cy="707886"/>
          </a:xfrm>
          <a:prstGeom prst="rect">
            <a:avLst/>
          </a:prstGeom>
        </p:spPr>
        <p:txBody>
          <a:bodyPr wrap="none">
            <a:spAutoFit/>
          </a:bodyPr>
          <a:lstStyle/>
          <a:p>
            <a:r>
              <a:rPr lang="en-US" sz="4000" b="1" dirty="0" smtClean="0">
                <a:latin typeface="Agency FB" panose="020B0503020202020204" pitchFamily="34" charset="0"/>
                <a:cs typeface="Times New Roman" pitchFamily="18" charset="0"/>
                <a:hlinkClick r:id="rId7"/>
              </a:rPr>
              <a:t>https://chetanyacareers.com/</a:t>
            </a:r>
            <a:r>
              <a:rPr lang="en-US" sz="4000" b="1" dirty="0" smtClean="0">
                <a:latin typeface="Agency FB" panose="020B0503020202020204" pitchFamily="34" charset="0"/>
                <a:cs typeface="Times New Roman" pitchFamily="18" charset="0"/>
              </a:rPr>
              <a:t> </a:t>
            </a:r>
            <a:endParaRPr lang="en-US" sz="4000" b="1" dirty="0">
              <a:latin typeface="Agency FB" panose="020B0503020202020204" pitchFamily="34" charset="0"/>
              <a:cs typeface="Times New Roman" pitchFamily="18" charset="0"/>
            </a:endParaRPr>
          </a:p>
        </p:txBody>
      </p:sp>
      <p:sp>
        <p:nvSpPr>
          <p:cNvPr id="11" name="Title 3"/>
          <p:cNvSpPr txBox="1">
            <a:spLocks/>
          </p:cNvSpPr>
          <p:nvPr/>
        </p:nvSpPr>
        <p:spPr>
          <a:xfrm>
            <a:off x="0" y="76200"/>
            <a:ext cx="12188825" cy="8382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solidFill>
                  <a:srgbClr val="FF0000"/>
                </a:solidFill>
                <a:latin typeface="Calibri" pitchFamily="34" charset="0"/>
                <a:cs typeface="Calibri" pitchFamily="34" charset="0"/>
              </a:rPr>
              <a:t>GET IN TOU</a:t>
            </a:r>
            <a:r>
              <a:rPr lang="en-US" b="1" dirty="0" smtClean="0">
                <a:solidFill>
                  <a:srgbClr val="C00000"/>
                </a:solidFill>
                <a:latin typeface="Calibri" pitchFamily="34" charset="0"/>
                <a:cs typeface="Calibri" pitchFamily="34" charset="0"/>
              </a:rPr>
              <a:t>CH WITH US</a:t>
            </a:r>
            <a:endParaRPr lang="en-US" b="1" dirty="0">
              <a:solidFill>
                <a:srgbClr val="C00000"/>
              </a:solidFill>
              <a:latin typeface="Calibri" pitchFamily="34" charset="0"/>
              <a:cs typeface="Calibri" pitchFamily="34" charset="0"/>
            </a:endParaRPr>
          </a:p>
        </p:txBody>
      </p:sp>
    </p:spTree>
    <p:extLst>
      <p:ext uri="{BB962C8B-B14F-4D97-AF65-F5344CB8AC3E}">
        <p14:creationId xmlns:p14="http://schemas.microsoft.com/office/powerpoint/2010/main" val="94971114"/>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circle(in)">
                                      <p:cBhvr>
                                        <p:cTn id="29" dur="2000"/>
                                        <p:tgtEl>
                                          <p:spTgt spid="7"/>
                                        </p:tgtEl>
                                      </p:cBhvr>
                                    </p:animEffect>
                                  </p:childTnLst>
                                </p:cTn>
                              </p:par>
                              <p:par>
                                <p:cTn id="30" presetID="6" presetClass="entr" presetSubtype="16"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circle(in)">
                                      <p:cBhvr>
                                        <p:cTn id="32" dur="20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mph" presetSubtype="0" fill="hold" nodeType="clickEffect">
                                  <p:stCondLst>
                                    <p:cond delay="0"/>
                                  </p:stCondLst>
                                  <p:childTnLst>
                                    <p:animRot by="21600000">
                                      <p:cBhvr>
                                        <p:cTn id="36" dur="2000" fill="hold"/>
                                        <p:tgtEl>
                                          <p:spTgt spid="9"/>
                                        </p:tgtEl>
                                        <p:attrNameLst>
                                          <p:attrName>r</p:attrName>
                                        </p:attrNameLst>
                                      </p:cBhvr>
                                    </p:animRot>
                                  </p:childTnLst>
                                </p:cTn>
                              </p:par>
                              <p:par>
                                <p:cTn id="37" presetID="8" presetClass="emph" presetSubtype="0" fill="hold" grpId="0" nodeType="withEffect">
                                  <p:stCondLst>
                                    <p:cond delay="0"/>
                                  </p:stCondLst>
                                  <p:childTnLst>
                                    <p:animRot by="21600000">
                                      <p:cBhvr>
                                        <p:cTn id="38" dur="2000" fill="hold"/>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FFFF00"/>
            </a:gs>
            <a:gs pos="50000">
              <a:schemeClr val="accent1">
                <a:tint val="44500"/>
                <a:satMod val="160000"/>
              </a:schemeClr>
            </a:gs>
            <a:gs pos="100000">
              <a:schemeClr val="accent1">
                <a:lumMod val="40000"/>
                <a:lumOff val="60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5561012" y="3383340"/>
            <a:ext cx="1295400" cy="1569660"/>
          </a:xfrm>
          <a:prstGeom prst="rect">
            <a:avLst/>
          </a:prstGeom>
          <a:noFill/>
        </p:spPr>
        <p:txBody>
          <a:bodyPr wrap="square" rtlCol="0">
            <a:spAutoFit/>
          </a:bodyPr>
          <a:lstStyle/>
          <a:p>
            <a:r>
              <a:rPr lang="en-US" sz="9600" b="1" dirty="0" smtClean="0">
                <a:latin typeface="Chiller" pitchFamily="82" charset="0"/>
              </a:rPr>
              <a:t>BY</a:t>
            </a:r>
            <a:endParaRPr lang="en-US" sz="9600" b="1" dirty="0">
              <a:latin typeface="Chiller" pitchFamily="82" charset="0"/>
            </a:endParaRPr>
          </a:p>
        </p:txBody>
      </p:sp>
      <p:pic>
        <p:nvPicPr>
          <p:cNvPr id="3" name="Picture 2" descr="C:\Users\seo\Desktop\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97095" y="5094911"/>
            <a:ext cx="1716087" cy="16573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C:\Users\seo\Desktop\plane-left-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07507" y="421527"/>
            <a:ext cx="7305675" cy="264795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seo\Desktop\2-2-thank-you-picture.png"/>
          <p:cNvPicPr>
            <a:picLocks noChangeAspect="1" noChangeArrowheads="1"/>
          </p:cNvPicPr>
          <p:nvPr/>
        </p:nvPicPr>
        <p:blipFill>
          <a:blip r:embed="rId5">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379412" y="1737307"/>
            <a:ext cx="4196730" cy="1767893"/>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6" name="Picture 6" descr="C:\Users\seo\Desktop\a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775741" y="33129"/>
            <a:ext cx="805071" cy="80507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7" descr="C:\Users\seo\Desktop\Flag_of_Canada.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742612" y="894386"/>
            <a:ext cx="934414" cy="93441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C:\Users\seo\Desktop\en_US.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782083" y="1910764"/>
            <a:ext cx="908636" cy="90863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9" descr="C:\Users\seo\Desktop\Flag of Ireland.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762600" y="2839388"/>
            <a:ext cx="970612" cy="97061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C:\Users\seo\Desktop\europe.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798798" y="3866186"/>
            <a:ext cx="934414" cy="93441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1" descr="C:\Users\seo\Desktop\165019_flag_256x256.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874998" y="5923586"/>
            <a:ext cx="858214" cy="85821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2" descr="C:\Users\seo\Desktop\3-2-new-zealand-flag-png-clipart.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0563021" y="4894507"/>
            <a:ext cx="1398791" cy="10490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353567"/>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down)">
                                      <p:cBhvr>
                                        <p:cTn id="25" dur="580">
                                          <p:stCondLst>
                                            <p:cond delay="0"/>
                                          </p:stCondLst>
                                        </p:cTn>
                                        <p:tgtEl>
                                          <p:spTgt spid="2"/>
                                        </p:tgtEl>
                                      </p:cBhvr>
                                    </p:animEffect>
                                    <p:anim calcmode="lin" valueType="num">
                                      <p:cBhvr>
                                        <p:cTn id="26"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31" dur="26">
                                          <p:stCondLst>
                                            <p:cond delay="650"/>
                                          </p:stCondLst>
                                        </p:cTn>
                                        <p:tgtEl>
                                          <p:spTgt spid="2"/>
                                        </p:tgtEl>
                                      </p:cBhvr>
                                      <p:to x="100000" y="60000"/>
                                    </p:animScale>
                                    <p:animScale>
                                      <p:cBhvr>
                                        <p:cTn id="32" dur="166" decel="50000">
                                          <p:stCondLst>
                                            <p:cond delay="676"/>
                                          </p:stCondLst>
                                        </p:cTn>
                                        <p:tgtEl>
                                          <p:spTgt spid="2"/>
                                        </p:tgtEl>
                                      </p:cBhvr>
                                      <p:to x="100000" y="100000"/>
                                    </p:animScale>
                                    <p:animScale>
                                      <p:cBhvr>
                                        <p:cTn id="33" dur="26">
                                          <p:stCondLst>
                                            <p:cond delay="1312"/>
                                          </p:stCondLst>
                                        </p:cTn>
                                        <p:tgtEl>
                                          <p:spTgt spid="2"/>
                                        </p:tgtEl>
                                      </p:cBhvr>
                                      <p:to x="100000" y="80000"/>
                                    </p:animScale>
                                    <p:animScale>
                                      <p:cBhvr>
                                        <p:cTn id="34" dur="166" decel="50000">
                                          <p:stCondLst>
                                            <p:cond delay="1338"/>
                                          </p:stCondLst>
                                        </p:cTn>
                                        <p:tgtEl>
                                          <p:spTgt spid="2"/>
                                        </p:tgtEl>
                                      </p:cBhvr>
                                      <p:to x="100000" y="100000"/>
                                    </p:animScale>
                                    <p:animScale>
                                      <p:cBhvr>
                                        <p:cTn id="35" dur="26">
                                          <p:stCondLst>
                                            <p:cond delay="1642"/>
                                          </p:stCondLst>
                                        </p:cTn>
                                        <p:tgtEl>
                                          <p:spTgt spid="2"/>
                                        </p:tgtEl>
                                      </p:cBhvr>
                                      <p:to x="100000" y="90000"/>
                                    </p:animScale>
                                    <p:animScale>
                                      <p:cBhvr>
                                        <p:cTn id="36" dur="166" decel="50000">
                                          <p:stCondLst>
                                            <p:cond delay="1668"/>
                                          </p:stCondLst>
                                        </p:cTn>
                                        <p:tgtEl>
                                          <p:spTgt spid="2"/>
                                        </p:tgtEl>
                                      </p:cBhvr>
                                      <p:to x="100000" y="100000"/>
                                    </p:animScale>
                                    <p:animScale>
                                      <p:cBhvr>
                                        <p:cTn id="37" dur="26">
                                          <p:stCondLst>
                                            <p:cond delay="1808"/>
                                          </p:stCondLst>
                                        </p:cTn>
                                        <p:tgtEl>
                                          <p:spTgt spid="2"/>
                                        </p:tgtEl>
                                      </p:cBhvr>
                                      <p:to x="100000" y="95000"/>
                                    </p:animScale>
                                    <p:animScale>
                                      <p:cBhvr>
                                        <p:cTn id="38" dur="166" decel="50000">
                                          <p:stCondLst>
                                            <p:cond delay="1834"/>
                                          </p:stCondLst>
                                        </p:cTn>
                                        <p:tgtEl>
                                          <p:spTgt spid="2"/>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down)">
                                      <p:cBhvr>
                                        <p:cTn id="43" dur="580">
                                          <p:stCondLst>
                                            <p:cond delay="0"/>
                                          </p:stCondLst>
                                        </p:cTn>
                                        <p:tgtEl>
                                          <p:spTgt spid="3"/>
                                        </p:tgtEl>
                                      </p:cBhvr>
                                    </p:animEffect>
                                    <p:anim calcmode="lin" valueType="num">
                                      <p:cBhvr>
                                        <p:cTn id="4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gtEl>
                                      </p:cBhvr>
                                      <p:to x="100000" y="60000"/>
                                    </p:animScale>
                                    <p:animScale>
                                      <p:cBhvr>
                                        <p:cTn id="50" dur="166" decel="50000">
                                          <p:stCondLst>
                                            <p:cond delay="676"/>
                                          </p:stCondLst>
                                        </p:cTn>
                                        <p:tgtEl>
                                          <p:spTgt spid="3"/>
                                        </p:tgtEl>
                                      </p:cBhvr>
                                      <p:to x="100000" y="100000"/>
                                    </p:animScale>
                                    <p:animScale>
                                      <p:cBhvr>
                                        <p:cTn id="51" dur="26">
                                          <p:stCondLst>
                                            <p:cond delay="1312"/>
                                          </p:stCondLst>
                                        </p:cTn>
                                        <p:tgtEl>
                                          <p:spTgt spid="3"/>
                                        </p:tgtEl>
                                      </p:cBhvr>
                                      <p:to x="100000" y="80000"/>
                                    </p:animScale>
                                    <p:animScale>
                                      <p:cBhvr>
                                        <p:cTn id="52" dur="166" decel="50000">
                                          <p:stCondLst>
                                            <p:cond delay="1338"/>
                                          </p:stCondLst>
                                        </p:cTn>
                                        <p:tgtEl>
                                          <p:spTgt spid="3"/>
                                        </p:tgtEl>
                                      </p:cBhvr>
                                      <p:to x="100000" y="100000"/>
                                    </p:animScale>
                                    <p:animScale>
                                      <p:cBhvr>
                                        <p:cTn id="53" dur="26">
                                          <p:stCondLst>
                                            <p:cond delay="1642"/>
                                          </p:stCondLst>
                                        </p:cTn>
                                        <p:tgtEl>
                                          <p:spTgt spid="3"/>
                                        </p:tgtEl>
                                      </p:cBhvr>
                                      <p:to x="100000" y="90000"/>
                                    </p:animScale>
                                    <p:animScale>
                                      <p:cBhvr>
                                        <p:cTn id="54" dur="166" decel="50000">
                                          <p:stCondLst>
                                            <p:cond delay="1668"/>
                                          </p:stCondLst>
                                        </p:cTn>
                                        <p:tgtEl>
                                          <p:spTgt spid="3"/>
                                        </p:tgtEl>
                                      </p:cBhvr>
                                      <p:to x="100000" y="100000"/>
                                    </p:animScale>
                                    <p:animScale>
                                      <p:cBhvr>
                                        <p:cTn id="55" dur="26">
                                          <p:stCondLst>
                                            <p:cond delay="1808"/>
                                          </p:stCondLst>
                                        </p:cTn>
                                        <p:tgtEl>
                                          <p:spTgt spid="3"/>
                                        </p:tgtEl>
                                      </p:cBhvr>
                                      <p:to x="100000" y="95000"/>
                                    </p:animScale>
                                    <p:animScale>
                                      <p:cBhvr>
                                        <p:cTn id="56"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TotalTime>
  <Words>239</Words>
  <Application>Microsoft Office PowerPoint</Application>
  <PresentationFormat>Custom</PresentationFormat>
  <Paragraphs>66</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Student Visa Consultants Haryana</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 Visa Consultants in Haryana</dc:title>
  <dc:creator>Windows User</dc:creator>
  <cp:lastModifiedBy>Windows User</cp:lastModifiedBy>
  <cp:revision>12</cp:revision>
  <dcterms:created xsi:type="dcterms:W3CDTF">2019-05-29T07:22:23Z</dcterms:created>
  <dcterms:modified xsi:type="dcterms:W3CDTF">2019-05-30T11:30:18Z</dcterms:modified>
</cp:coreProperties>
</file>